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4CA16E-B339-4A25-9757-E87F78A43D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FB239-00D5-4BC5-829E-2658E9F34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175FF-50CC-4B6F-B0CC-EFE1FA862B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96C0E-2D46-4751-91BD-BE5D62AB45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6D0CE-4F8F-4191-B1C7-C854C7EA1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698F2-5CBA-48CB-B556-CDDA7D14C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8CBD6-3647-41D2-9E4C-9C24CF0C0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A199B-9DB7-4404-BB41-5F9DF072DB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6E2E-BF81-4E00-8860-E4D33947E6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C3D31-092A-41EC-A70D-BA8F448BC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8140B-BAD8-4AD3-A570-53F107BCB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E9B52-D3F2-429F-9733-AF5F266FB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C23774-E4DC-4AE5-B181-8473581CC5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/>
          <a:lstStyle/>
          <a:p>
            <a:r>
              <a:rPr lang="en-US"/>
              <a:t>Types of Agriculture</a:t>
            </a:r>
          </a:p>
        </p:txBody>
      </p:sp>
      <p:pic>
        <p:nvPicPr>
          <p:cNvPr id="2053" name="Picture 5" descr="tra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276600"/>
            <a:ext cx="3505200" cy="2952750"/>
          </a:xfrm>
          <a:prstGeom prst="rect">
            <a:avLst/>
          </a:prstGeom>
          <a:noFill/>
        </p:spPr>
      </p:pic>
      <p:pic>
        <p:nvPicPr>
          <p:cNvPr id="2055" name="Picture 7" descr="ranchin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352800"/>
            <a:ext cx="3571875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based on Purpose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If farming is done to provide food for one’s family, then it is </a:t>
            </a:r>
            <a:r>
              <a:rPr lang="en-US" u="sng" dirty="0" smtClean="0"/>
              <a:t>Subsistence </a:t>
            </a:r>
            <a:r>
              <a:rPr lang="en-US" dirty="0" smtClean="0"/>
              <a:t>farming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If farming is done to sell in large quantities, then it </a:t>
            </a:r>
            <a:r>
              <a:rPr lang="en-US" dirty="0" smtClean="0"/>
              <a:t>is</a:t>
            </a:r>
            <a:r>
              <a:rPr lang="en-US" u="sng" dirty="0"/>
              <a:t> </a:t>
            </a:r>
            <a:r>
              <a:rPr lang="en-US" u="sng" dirty="0" smtClean="0"/>
              <a:t>Commercial  </a:t>
            </a:r>
            <a:r>
              <a:rPr lang="en-US" dirty="0" smtClean="0"/>
              <a:t>farming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Subsistence Farming	</a:t>
            </a:r>
            <a:br>
              <a:rPr lang="en-US" sz="4000"/>
            </a:br>
            <a:r>
              <a:rPr lang="en-US" sz="4000"/>
              <a:t>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Where?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Mostly in the LDC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Countries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Who?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	</a:t>
            </a:r>
            <a:r>
              <a:rPr lang="en-US" sz="2800" dirty="0" smtClean="0"/>
              <a:t>- Family or Village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How?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Limited Technology</a:t>
            </a: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Lots of manual labor</a:t>
            </a:r>
            <a:endParaRPr lang="en-US" sz="2800" dirty="0"/>
          </a:p>
        </p:txBody>
      </p:sp>
      <p:pic>
        <p:nvPicPr>
          <p:cNvPr id="4101" name="Picture 5" descr="013006_%20b783-7604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2057400"/>
            <a:ext cx="2433638" cy="3352800"/>
          </a:xfrm>
          <a:prstGeom prst="rect">
            <a:avLst/>
          </a:prstGeom>
          <a:noFill/>
        </p:spPr>
      </p:pic>
      <p:pic>
        <p:nvPicPr>
          <p:cNvPr id="4103" name="Picture 7" descr="page2_blog_entry204_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4343400"/>
            <a:ext cx="2590800" cy="2009775"/>
          </a:xfrm>
          <a:prstGeom prst="rect">
            <a:avLst/>
          </a:prstGeom>
          <a:noFill/>
        </p:spPr>
      </p:pic>
      <p:pic>
        <p:nvPicPr>
          <p:cNvPr id="4105" name="Picture 9" descr="jude's%20goa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838200"/>
            <a:ext cx="2743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Commercial Farming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Where?</a:t>
            </a:r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 Mostly MDC countries</a:t>
            </a:r>
            <a:endParaRPr lang="en-US" dirty="0"/>
          </a:p>
          <a:p>
            <a:r>
              <a:rPr lang="en-US" dirty="0"/>
              <a:t>Who?</a:t>
            </a:r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 Corporate employees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 Family Farms</a:t>
            </a:r>
            <a:endParaRPr lang="en-US" dirty="0"/>
          </a:p>
          <a:p>
            <a:r>
              <a:rPr lang="en-US" dirty="0"/>
              <a:t>How?</a:t>
            </a:r>
          </a:p>
          <a:p>
            <a:pPr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 Modern technology</a:t>
            </a:r>
          </a:p>
          <a:p>
            <a:pPr>
              <a:buFontTx/>
              <a:buNone/>
            </a:pPr>
            <a:r>
              <a:rPr lang="en-US" dirty="0" smtClean="0"/>
              <a:t>(machines, irrigation systems, chemicals)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5125" name="Picture 5" descr="tbl_s18News%5CImage165%5C3581%5Clores_module_express_6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295400"/>
            <a:ext cx="3351655" cy="2228850"/>
          </a:xfrm>
          <a:prstGeom prst="rect">
            <a:avLst/>
          </a:prstGeom>
          <a:noFill/>
        </p:spPr>
      </p:pic>
      <p:pic>
        <p:nvPicPr>
          <p:cNvPr id="5127" name="Picture 7" descr="higginsubdri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657600"/>
            <a:ext cx="3033713" cy="1981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4000"/>
              <a:t>Commercial Farming:  Plantations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Where?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Mostly LDC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Who?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Owned by wealthy corporations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Imported workers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How?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Technologies vary (limited)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 Low pay, sometimes unsafe</a:t>
            </a:r>
            <a:endParaRPr 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/>
          </a:p>
        </p:txBody>
      </p:sp>
      <p:pic>
        <p:nvPicPr>
          <p:cNvPr id="6149" name="Picture 5" descr="33748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295401"/>
            <a:ext cx="2241549" cy="2514600"/>
          </a:xfrm>
          <a:prstGeom prst="rect">
            <a:avLst/>
          </a:prstGeom>
          <a:noFill/>
        </p:spPr>
      </p:pic>
      <p:pic>
        <p:nvPicPr>
          <p:cNvPr id="6151" name="Picture 7" descr="ctc_04_img1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4191000"/>
            <a:ext cx="302895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Types based on Input &amp; Output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en-US"/>
              <a:t>INTENSIVE or EXTENSIVE?</a:t>
            </a:r>
          </a:p>
          <a:p>
            <a:pPr lvl="2">
              <a:buFontTx/>
              <a:buNone/>
            </a:pPr>
            <a:endParaRPr lang="en-US"/>
          </a:p>
          <a:p>
            <a:pPr lvl="2">
              <a:buFontTx/>
              <a:buNone/>
            </a:pPr>
            <a:r>
              <a:rPr lang="en-US"/>
              <a:t>Compare the factors below for the same amount </a:t>
            </a:r>
          </a:p>
          <a:p>
            <a:pPr lvl="2">
              <a:buFontTx/>
              <a:buNone/>
            </a:pPr>
            <a:r>
              <a:rPr lang="en-US"/>
              <a:t>of land…</a:t>
            </a:r>
          </a:p>
          <a:p>
            <a:pPr lvl="2">
              <a:buFontTx/>
              <a:buNone/>
            </a:pPr>
            <a:endParaRPr lang="en-US"/>
          </a:p>
          <a:p>
            <a:pPr lvl="2"/>
            <a:r>
              <a:rPr lang="en-US"/>
              <a:t>Amount of LABOR involved.</a:t>
            </a:r>
          </a:p>
          <a:p>
            <a:pPr lvl="2"/>
            <a:r>
              <a:rPr lang="en-US"/>
              <a:t>Amount of CAPITAL required.</a:t>
            </a:r>
          </a:p>
          <a:p>
            <a:pPr lvl="2"/>
            <a:r>
              <a:rPr lang="en-US"/>
              <a:t>Amount produced=the YIELD.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Intensive Agriculture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 amounts of </a:t>
            </a:r>
            <a:r>
              <a:rPr lang="en-US" u="sng" dirty="0" smtClean="0"/>
              <a:t>Labor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Large amounts of </a:t>
            </a:r>
            <a:r>
              <a:rPr lang="en-US" u="sng" dirty="0" smtClean="0"/>
              <a:t>Money.</a:t>
            </a:r>
            <a:endParaRPr lang="en-US" u="sng" dirty="0"/>
          </a:p>
          <a:p>
            <a:endParaRPr lang="en-US" dirty="0"/>
          </a:p>
          <a:p>
            <a:r>
              <a:rPr lang="en-US" dirty="0"/>
              <a:t>High </a:t>
            </a:r>
            <a:r>
              <a:rPr lang="en-US" u="sng" dirty="0" smtClean="0"/>
              <a:t>Yields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Examples:  </a:t>
            </a:r>
            <a:r>
              <a:rPr lang="en-US" dirty="0" smtClean="0"/>
              <a:t>Rice, Corn, Grains, Dairy, Orchards, Beef/Chicken/Pork</a:t>
            </a: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Extensive Agriculture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Lower amounts of </a:t>
            </a:r>
            <a:r>
              <a:rPr lang="en-US" u="sng" dirty="0" smtClean="0"/>
              <a:t>Labor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Lower amounts of </a:t>
            </a:r>
            <a:r>
              <a:rPr lang="en-US" u="sng" dirty="0" smtClean="0"/>
              <a:t>Money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Lower </a:t>
            </a:r>
            <a:r>
              <a:rPr lang="en-US" u="sng" dirty="0" smtClean="0"/>
              <a:t>Yields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r>
              <a:rPr lang="en-US" dirty="0"/>
              <a:t>Examples:  </a:t>
            </a:r>
            <a:r>
              <a:rPr lang="en-US" dirty="0" smtClean="0"/>
              <a:t>Fishing, Nomadic Herding, Shifting Agriculture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141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Default Design</vt:lpstr>
      <vt:lpstr>Types of Agriculture</vt:lpstr>
      <vt:lpstr>Types based on Purpose </vt:lpstr>
      <vt:lpstr>Subsistence Farming   </vt:lpstr>
      <vt:lpstr>Commercial Farming </vt:lpstr>
      <vt:lpstr>Commercial Farming:  Plantations </vt:lpstr>
      <vt:lpstr>Types based on Input &amp; Output </vt:lpstr>
      <vt:lpstr>Intensive Agriculture</vt:lpstr>
      <vt:lpstr>Extensive Agriculture</vt:lpstr>
    </vt:vector>
  </TitlesOfParts>
  <Company>ISD282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Agriculture</dc:title>
  <dc:creator>hberndt</dc:creator>
  <cp:lastModifiedBy>hberndt</cp:lastModifiedBy>
  <cp:revision>3</cp:revision>
  <dcterms:created xsi:type="dcterms:W3CDTF">2008-02-06T13:25:03Z</dcterms:created>
  <dcterms:modified xsi:type="dcterms:W3CDTF">2009-01-30T15:11:23Z</dcterms:modified>
</cp:coreProperties>
</file>